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4"/>
    <p:sldId id="257" r:id="rId15"/>
    <p:sldId id="258" r:id="rId16"/>
    <p:sldId id="259" r:id="rId17"/>
    <p:sldId id="260" r:id="rId18"/>
    <p:sldId id="261" r:id="rId1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ato" charset="1" panose="020F0502020204030203"/>
      <p:regular r:id="rId10"/>
    </p:embeddedFont>
    <p:embeddedFont>
      <p:font typeface="Lato Bold" charset="1" panose="020F0502020204030203"/>
      <p:regular r:id="rId11"/>
    </p:embeddedFont>
    <p:embeddedFont>
      <p:font typeface="Lato Italics" charset="1" panose="020F0502020204030203"/>
      <p:regular r:id="rId12"/>
    </p:embeddedFont>
    <p:embeddedFont>
      <p:font typeface="Lato Bold Italics" charset="1" panose="020F0502020204030203"/>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54545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7434" r="0" b="-40343"/>
            </a:stretch>
          </a:blipFill>
        </p:spPr>
      </p:sp>
      <p:sp>
        <p:nvSpPr>
          <p:cNvPr name="TextBox 3" id="3"/>
          <p:cNvSpPr txBox="true"/>
          <p:nvPr/>
        </p:nvSpPr>
        <p:spPr>
          <a:xfrm rot="0">
            <a:off x="1028700" y="1028700"/>
            <a:ext cx="11891903" cy="981075"/>
          </a:xfrm>
          <a:prstGeom prst="rect">
            <a:avLst/>
          </a:prstGeom>
        </p:spPr>
        <p:txBody>
          <a:bodyPr anchor="t" rtlCol="false" tIns="0" lIns="0" bIns="0" rIns="0">
            <a:spAutoFit/>
          </a:bodyPr>
          <a:lstStyle/>
          <a:p>
            <a:pPr>
              <a:lnSpc>
                <a:spcPts val="7799"/>
              </a:lnSpc>
            </a:pPr>
            <a:r>
              <a:rPr lang="en-US" sz="6499" spc="1104">
                <a:solidFill>
                  <a:srgbClr val="FFFFFF"/>
                </a:solidFill>
                <a:latin typeface="Lato Bold"/>
              </a:rPr>
              <a:t>PROJECT MAGRECON</a:t>
            </a:r>
          </a:p>
        </p:txBody>
      </p:sp>
      <p:sp>
        <p:nvSpPr>
          <p:cNvPr name="TextBox 4" id="4"/>
          <p:cNvSpPr txBox="true"/>
          <p:nvPr/>
        </p:nvSpPr>
        <p:spPr>
          <a:xfrm rot="0">
            <a:off x="1483026" y="3900487"/>
            <a:ext cx="15321949" cy="2457450"/>
          </a:xfrm>
          <a:prstGeom prst="rect">
            <a:avLst/>
          </a:prstGeom>
        </p:spPr>
        <p:txBody>
          <a:bodyPr anchor="t" rtlCol="false" tIns="0" lIns="0" bIns="0" rIns="0">
            <a:spAutoFit/>
          </a:bodyPr>
          <a:lstStyle/>
          <a:p>
            <a:pPr algn="just">
              <a:lnSpc>
                <a:spcPts val="3840"/>
              </a:lnSpc>
              <a:spcBef>
                <a:spcPct val="0"/>
              </a:spcBef>
            </a:pPr>
            <a:r>
              <a:rPr lang="en-US" sz="3200" spc="544">
                <a:solidFill>
                  <a:srgbClr val="FFFFFF"/>
                </a:solidFill>
                <a:latin typeface="Arimo Bold"/>
              </a:rPr>
              <a:t>The goal of the project MagRecon is to assess the relationship between frequency of magnetic reconnection occurrences and magnetic field changes by analyzing  IMF vector components. This study relies on data gathered from three separate spacecraft: Wind, ACE, and DSCOVR. </a:t>
            </a:r>
          </a:p>
        </p:txBody>
      </p:sp>
      <p:sp>
        <p:nvSpPr>
          <p:cNvPr name="TextBox 5" id="5"/>
          <p:cNvSpPr txBox="true"/>
          <p:nvPr/>
        </p:nvSpPr>
        <p:spPr>
          <a:xfrm rot="0">
            <a:off x="92358" y="9947103"/>
            <a:ext cx="5783377" cy="202409"/>
          </a:xfrm>
          <a:prstGeom prst="rect">
            <a:avLst/>
          </a:prstGeom>
        </p:spPr>
        <p:txBody>
          <a:bodyPr anchor="t" rtlCol="false" tIns="0" lIns="0" bIns="0" rIns="0">
            <a:spAutoFit/>
          </a:bodyPr>
          <a:lstStyle/>
          <a:p>
            <a:pPr algn="just">
              <a:lnSpc>
                <a:spcPts val="1449"/>
              </a:lnSpc>
              <a:spcBef>
                <a:spcPct val="0"/>
              </a:spcBef>
            </a:pPr>
            <a:r>
              <a:rPr lang="en-US" sz="1207" spc="205">
                <a:solidFill>
                  <a:srgbClr val="FFFFFF"/>
                </a:solidFill>
                <a:latin typeface="Arimo Bold"/>
              </a:rPr>
              <a:t>Image Credit: NASA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545454"/>
        </a:solidFill>
      </p:bgPr>
    </p:bg>
    <p:spTree>
      <p:nvGrpSpPr>
        <p:cNvPr id="1" name=""/>
        <p:cNvGrpSpPr/>
        <p:nvPr/>
      </p:nvGrpSpPr>
      <p:grpSpPr>
        <a:xfrm>
          <a:off x="0" y="0"/>
          <a:ext cx="0" cy="0"/>
          <a:chOff x="0" y="0"/>
          <a:chExt cx="0" cy="0"/>
        </a:xfrm>
      </p:grpSpPr>
      <p:sp>
        <p:nvSpPr>
          <p:cNvPr name="TextBox 2" id="2"/>
          <p:cNvSpPr txBox="true"/>
          <p:nvPr/>
        </p:nvSpPr>
        <p:spPr>
          <a:xfrm rot="0">
            <a:off x="91239" y="173368"/>
            <a:ext cx="16223414" cy="533406"/>
          </a:xfrm>
          <a:prstGeom prst="rect">
            <a:avLst/>
          </a:prstGeom>
        </p:spPr>
        <p:txBody>
          <a:bodyPr anchor="t" rtlCol="false" tIns="0" lIns="0" bIns="0" rIns="0">
            <a:spAutoFit/>
          </a:bodyPr>
          <a:lstStyle/>
          <a:p>
            <a:pPr algn="just">
              <a:lnSpc>
                <a:spcPts val="4065"/>
              </a:lnSpc>
              <a:spcBef>
                <a:spcPct val="0"/>
              </a:spcBef>
            </a:pPr>
            <a:r>
              <a:rPr lang="en-US" sz="3388" spc="576">
                <a:solidFill>
                  <a:srgbClr val="FFFFFF"/>
                </a:solidFill>
                <a:latin typeface="Arimo Bold"/>
              </a:rPr>
              <a:t>Magnetic Connection and MagRecon</a:t>
            </a:r>
          </a:p>
        </p:txBody>
      </p:sp>
      <p:sp>
        <p:nvSpPr>
          <p:cNvPr name="Freeform 3" id="3"/>
          <p:cNvSpPr/>
          <p:nvPr/>
        </p:nvSpPr>
        <p:spPr>
          <a:xfrm flipH="false" flipV="false" rot="0">
            <a:off x="10975412" y="1028700"/>
            <a:ext cx="7143018" cy="6298369"/>
          </a:xfrm>
          <a:custGeom>
            <a:avLst/>
            <a:gdLst/>
            <a:ahLst/>
            <a:cxnLst/>
            <a:rect r="r" b="b" t="t" l="l"/>
            <a:pathLst>
              <a:path h="6298369" w="7143018">
                <a:moveTo>
                  <a:pt x="0" y="0"/>
                </a:moveTo>
                <a:lnTo>
                  <a:pt x="7143018" y="0"/>
                </a:lnTo>
                <a:lnTo>
                  <a:pt x="7143018" y="6298369"/>
                </a:lnTo>
                <a:lnTo>
                  <a:pt x="0" y="6298369"/>
                </a:lnTo>
                <a:lnTo>
                  <a:pt x="0" y="0"/>
                </a:lnTo>
                <a:close/>
              </a:path>
            </a:pathLst>
          </a:custGeom>
          <a:blipFill>
            <a:blip r:embed="rId2"/>
            <a:stretch>
              <a:fillRect l="0" t="0" r="0" b="0"/>
            </a:stretch>
          </a:blipFill>
        </p:spPr>
      </p:sp>
      <p:sp>
        <p:nvSpPr>
          <p:cNvPr name="TextBox 4" id="4"/>
          <p:cNvSpPr txBox="true"/>
          <p:nvPr/>
        </p:nvSpPr>
        <p:spPr>
          <a:xfrm rot="0">
            <a:off x="10975412" y="8026813"/>
            <a:ext cx="6746655" cy="1114425"/>
          </a:xfrm>
          <a:prstGeom prst="rect">
            <a:avLst/>
          </a:prstGeom>
        </p:spPr>
        <p:txBody>
          <a:bodyPr anchor="t" rtlCol="false" tIns="0" lIns="0" bIns="0" rIns="0">
            <a:spAutoFit/>
          </a:bodyPr>
          <a:lstStyle/>
          <a:p>
            <a:pPr algn="ctr">
              <a:lnSpc>
                <a:spcPts val="2179"/>
              </a:lnSpc>
              <a:spcBef>
                <a:spcPct val="0"/>
              </a:spcBef>
            </a:pPr>
            <a:r>
              <a:rPr lang="en-US" sz="1815" spc="308">
                <a:solidFill>
                  <a:srgbClr val="FFFFFF"/>
                </a:solidFill>
                <a:latin typeface="Lato Bold"/>
              </a:rPr>
              <a:t>Source: Trattner, K. J., Petrinec, S. M., &amp; Fuselier, S. A. (2021). The location of magnetic reconnection at Earth’s magnetopause. Space Science Reviews, 217(3), 41.</a:t>
            </a:r>
          </a:p>
        </p:txBody>
      </p:sp>
      <p:sp>
        <p:nvSpPr>
          <p:cNvPr name="TextBox 5" id="5"/>
          <p:cNvSpPr txBox="true"/>
          <p:nvPr/>
        </p:nvSpPr>
        <p:spPr>
          <a:xfrm rot="0">
            <a:off x="91239" y="1279733"/>
            <a:ext cx="10241452" cy="6937921"/>
          </a:xfrm>
          <a:prstGeom prst="rect">
            <a:avLst/>
          </a:prstGeom>
        </p:spPr>
        <p:txBody>
          <a:bodyPr anchor="t" rtlCol="false" tIns="0" lIns="0" bIns="0" rIns="0">
            <a:spAutoFit/>
          </a:bodyPr>
          <a:lstStyle/>
          <a:p>
            <a:pPr>
              <a:lnSpc>
                <a:spcPts val="3209"/>
              </a:lnSpc>
              <a:spcBef>
                <a:spcPct val="0"/>
              </a:spcBef>
            </a:pPr>
            <a:r>
              <a:rPr lang="en-US" sz="2674" spc="454">
                <a:solidFill>
                  <a:srgbClr val="FFFFFF"/>
                </a:solidFill>
                <a:latin typeface="Lato Bold"/>
              </a:rPr>
              <a:t>Magnetic reconnection (henceforth called "reconnection") refers to the breaking and reconnecting of oppositely directed magnetic field lines in a plasma.</a:t>
            </a:r>
          </a:p>
          <a:p>
            <a:pPr>
              <a:lnSpc>
                <a:spcPts val="3209"/>
              </a:lnSpc>
              <a:spcBef>
                <a:spcPct val="0"/>
              </a:spcBef>
            </a:pPr>
          </a:p>
          <a:p>
            <a:pPr>
              <a:lnSpc>
                <a:spcPts val="3209"/>
              </a:lnSpc>
              <a:spcBef>
                <a:spcPct val="0"/>
              </a:spcBef>
            </a:pPr>
            <a:r>
              <a:rPr lang="en-US" sz="2674" spc="454">
                <a:solidFill>
                  <a:srgbClr val="FFFFFF"/>
                </a:solidFill>
                <a:latin typeface="Lato Bold"/>
              </a:rPr>
              <a:t>They power the solar flares and big solar flares they can cause powerful magnetic reconnection near Earth.</a:t>
            </a:r>
          </a:p>
          <a:p>
            <a:pPr>
              <a:lnSpc>
                <a:spcPts val="3209"/>
              </a:lnSpc>
              <a:spcBef>
                <a:spcPct val="0"/>
              </a:spcBef>
            </a:pPr>
          </a:p>
          <a:p>
            <a:pPr>
              <a:lnSpc>
                <a:spcPts val="3209"/>
              </a:lnSpc>
              <a:spcBef>
                <a:spcPct val="0"/>
              </a:spcBef>
            </a:pPr>
            <a:r>
              <a:rPr lang="en-US" sz="2674" spc="454">
                <a:solidFill>
                  <a:srgbClr val="FFFFFF"/>
                </a:solidFill>
                <a:latin typeface="Lato Bold"/>
              </a:rPr>
              <a:t>This phenomena causes a big amount of energetic particles to go along Earth’s polar axis (z-axis in the GSM coordinate system) and cause big magnetic field changes.</a:t>
            </a:r>
          </a:p>
          <a:p>
            <a:pPr>
              <a:lnSpc>
                <a:spcPts val="3209"/>
              </a:lnSpc>
              <a:spcBef>
                <a:spcPct val="0"/>
              </a:spcBef>
            </a:pPr>
          </a:p>
          <a:p>
            <a:pPr>
              <a:lnSpc>
                <a:spcPts val="3209"/>
              </a:lnSpc>
              <a:spcBef>
                <a:spcPct val="0"/>
              </a:spcBef>
            </a:pPr>
            <a:r>
              <a:rPr lang="en-US" sz="2674" spc="454">
                <a:solidFill>
                  <a:srgbClr val="FFFFFF"/>
                </a:solidFill>
                <a:latin typeface="Lato Bold"/>
              </a:rPr>
              <a:t>Project MagRecon’s aim is to analyze this phonemena and relate the vector components of IMF to magnetic field changes near Earth.</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545454"/>
        </a:solidFill>
      </p:bgPr>
    </p:bg>
    <p:spTree>
      <p:nvGrpSpPr>
        <p:cNvPr id="1" name=""/>
        <p:cNvGrpSpPr/>
        <p:nvPr/>
      </p:nvGrpSpPr>
      <p:grpSpPr>
        <a:xfrm>
          <a:off x="0" y="0"/>
          <a:ext cx="0" cy="0"/>
          <a:chOff x="0" y="0"/>
          <a:chExt cx="0" cy="0"/>
        </a:xfrm>
      </p:grpSpPr>
      <p:grpSp>
        <p:nvGrpSpPr>
          <p:cNvPr name="Group 2" id="2"/>
          <p:cNvGrpSpPr/>
          <p:nvPr/>
        </p:nvGrpSpPr>
        <p:grpSpPr>
          <a:xfrm rot="0">
            <a:off x="372046" y="2117895"/>
            <a:ext cx="2980203" cy="1361495"/>
            <a:chOff x="0" y="0"/>
            <a:chExt cx="784909" cy="358583"/>
          </a:xfrm>
        </p:grpSpPr>
        <p:sp>
          <p:nvSpPr>
            <p:cNvPr name="Freeform 3" id="3"/>
            <p:cNvSpPr/>
            <p:nvPr/>
          </p:nvSpPr>
          <p:spPr>
            <a:xfrm flipH="false" flipV="false" rot="0">
              <a:off x="0" y="0"/>
              <a:ext cx="784910" cy="358583"/>
            </a:xfrm>
            <a:custGeom>
              <a:avLst/>
              <a:gdLst/>
              <a:ahLst/>
              <a:cxnLst/>
              <a:rect r="r" b="b" t="t" l="l"/>
              <a:pathLst>
                <a:path h="358583" w="784910">
                  <a:moveTo>
                    <a:pt x="132487" y="0"/>
                  </a:moveTo>
                  <a:lnTo>
                    <a:pt x="652423" y="0"/>
                  </a:lnTo>
                  <a:cubicBezTo>
                    <a:pt x="725593" y="0"/>
                    <a:pt x="784910" y="59316"/>
                    <a:pt x="784910" y="132487"/>
                  </a:cubicBezTo>
                  <a:lnTo>
                    <a:pt x="784910" y="226096"/>
                  </a:lnTo>
                  <a:cubicBezTo>
                    <a:pt x="784910" y="299267"/>
                    <a:pt x="725593" y="358583"/>
                    <a:pt x="652423" y="358583"/>
                  </a:cubicBezTo>
                  <a:lnTo>
                    <a:pt x="132487" y="358583"/>
                  </a:lnTo>
                  <a:cubicBezTo>
                    <a:pt x="59316" y="358583"/>
                    <a:pt x="0" y="299267"/>
                    <a:pt x="0" y="226096"/>
                  </a:cubicBezTo>
                  <a:lnTo>
                    <a:pt x="0" y="132487"/>
                  </a:lnTo>
                  <a:cubicBezTo>
                    <a:pt x="0" y="59316"/>
                    <a:pt x="59316" y="0"/>
                    <a:pt x="132487" y="0"/>
                  </a:cubicBezTo>
                  <a:close/>
                </a:path>
              </a:pathLst>
            </a:custGeom>
            <a:solidFill>
              <a:srgbClr val="D9D9D9"/>
            </a:solidFill>
          </p:spPr>
        </p:sp>
        <p:sp>
          <p:nvSpPr>
            <p:cNvPr name="TextBox 4" id="4"/>
            <p:cNvSpPr txBox="true"/>
            <p:nvPr/>
          </p:nvSpPr>
          <p:spPr>
            <a:xfrm>
              <a:off x="0" y="-9525"/>
              <a:ext cx="812800" cy="822325"/>
            </a:xfrm>
            <a:prstGeom prst="rect">
              <a:avLst/>
            </a:prstGeom>
          </p:spPr>
          <p:txBody>
            <a:bodyPr anchor="ctr" rtlCol="false" tIns="50800" lIns="50800" bIns="50800" rIns="50800"/>
            <a:lstStyle/>
            <a:p>
              <a:pPr algn="ctr">
                <a:lnSpc>
                  <a:spcPts val="3000"/>
                </a:lnSpc>
              </a:pPr>
            </a:p>
          </p:txBody>
        </p:sp>
      </p:grpSp>
      <p:sp>
        <p:nvSpPr>
          <p:cNvPr name="TextBox 5" id="5"/>
          <p:cNvSpPr txBox="true"/>
          <p:nvPr/>
        </p:nvSpPr>
        <p:spPr>
          <a:xfrm rot="0">
            <a:off x="372046" y="207630"/>
            <a:ext cx="3951204" cy="1094728"/>
          </a:xfrm>
          <a:prstGeom prst="rect">
            <a:avLst/>
          </a:prstGeom>
        </p:spPr>
        <p:txBody>
          <a:bodyPr anchor="t" rtlCol="false" tIns="0" lIns="0" bIns="0" rIns="0">
            <a:spAutoFit/>
          </a:bodyPr>
          <a:lstStyle/>
          <a:p>
            <a:pPr algn="ctr">
              <a:lnSpc>
                <a:spcPts val="8960"/>
              </a:lnSpc>
            </a:pPr>
            <a:r>
              <a:rPr lang="en-US" sz="6400">
                <a:solidFill>
                  <a:srgbClr val="FFFFFF"/>
                </a:solidFill>
                <a:latin typeface="Lato Bold"/>
              </a:rPr>
              <a:t>METHOD</a:t>
            </a:r>
          </a:p>
        </p:txBody>
      </p:sp>
      <p:grpSp>
        <p:nvGrpSpPr>
          <p:cNvPr name="Group 6" id="6"/>
          <p:cNvGrpSpPr/>
          <p:nvPr/>
        </p:nvGrpSpPr>
        <p:grpSpPr>
          <a:xfrm rot="0">
            <a:off x="372046" y="4795553"/>
            <a:ext cx="2980203" cy="1361495"/>
            <a:chOff x="0" y="0"/>
            <a:chExt cx="784909" cy="358583"/>
          </a:xfrm>
        </p:grpSpPr>
        <p:sp>
          <p:nvSpPr>
            <p:cNvPr name="Freeform 7" id="7"/>
            <p:cNvSpPr/>
            <p:nvPr/>
          </p:nvSpPr>
          <p:spPr>
            <a:xfrm flipH="false" flipV="false" rot="0">
              <a:off x="0" y="0"/>
              <a:ext cx="784910" cy="358583"/>
            </a:xfrm>
            <a:custGeom>
              <a:avLst/>
              <a:gdLst/>
              <a:ahLst/>
              <a:cxnLst/>
              <a:rect r="r" b="b" t="t" l="l"/>
              <a:pathLst>
                <a:path h="358583" w="784910">
                  <a:moveTo>
                    <a:pt x="132487" y="0"/>
                  </a:moveTo>
                  <a:lnTo>
                    <a:pt x="652423" y="0"/>
                  </a:lnTo>
                  <a:cubicBezTo>
                    <a:pt x="725593" y="0"/>
                    <a:pt x="784910" y="59316"/>
                    <a:pt x="784910" y="132487"/>
                  </a:cubicBezTo>
                  <a:lnTo>
                    <a:pt x="784910" y="226096"/>
                  </a:lnTo>
                  <a:cubicBezTo>
                    <a:pt x="784910" y="299267"/>
                    <a:pt x="725593" y="358583"/>
                    <a:pt x="652423" y="358583"/>
                  </a:cubicBezTo>
                  <a:lnTo>
                    <a:pt x="132487" y="358583"/>
                  </a:lnTo>
                  <a:cubicBezTo>
                    <a:pt x="59316" y="358583"/>
                    <a:pt x="0" y="299267"/>
                    <a:pt x="0" y="226096"/>
                  </a:cubicBezTo>
                  <a:lnTo>
                    <a:pt x="0" y="132487"/>
                  </a:lnTo>
                  <a:cubicBezTo>
                    <a:pt x="0" y="59316"/>
                    <a:pt x="59316" y="0"/>
                    <a:pt x="132487" y="0"/>
                  </a:cubicBezTo>
                  <a:close/>
                </a:path>
              </a:pathLst>
            </a:custGeom>
            <a:solidFill>
              <a:srgbClr val="D9D9D9"/>
            </a:solidFill>
          </p:spPr>
        </p:sp>
        <p:sp>
          <p:nvSpPr>
            <p:cNvPr name="TextBox 8" id="8"/>
            <p:cNvSpPr txBox="true"/>
            <p:nvPr/>
          </p:nvSpPr>
          <p:spPr>
            <a:xfrm>
              <a:off x="0" y="-9525"/>
              <a:ext cx="812800" cy="822325"/>
            </a:xfrm>
            <a:prstGeom prst="rect">
              <a:avLst/>
            </a:prstGeom>
          </p:spPr>
          <p:txBody>
            <a:bodyPr anchor="ctr" rtlCol="false" tIns="50800" lIns="50800" bIns="50800" rIns="50800"/>
            <a:lstStyle/>
            <a:p>
              <a:pPr algn="ctr">
                <a:lnSpc>
                  <a:spcPts val="3000"/>
                </a:lnSpc>
              </a:pPr>
            </a:p>
          </p:txBody>
        </p:sp>
      </p:grpSp>
      <p:grpSp>
        <p:nvGrpSpPr>
          <p:cNvPr name="Group 9" id="9"/>
          <p:cNvGrpSpPr/>
          <p:nvPr/>
        </p:nvGrpSpPr>
        <p:grpSpPr>
          <a:xfrm rot="0">
            <a:off x="372046" y="8004969"/>
            <a:ext cx="2980203" cy="1361495"/>
            <a:chOff x="0" y="0"/>
            <a:chExt cx="784909" cy="358583"/>
          </a:xfrm>
        </p:grpSpPr>
        <p:sp>
          <p:nvSpPr>
            <p:cNvPr name="Freeform 10" id="10"/>
            <p:cNvSpPr/>
            <p:nvPr/>
          </p:nvSpPr>
          <p:spPr>
            <a:xfrm flipH="false" flipV="false" rot="0">
              <a:off x="0" y="0"/>
              <a:ext cx="784910" cy="358583"/>
            </a:xfrm>
            <a:custGeom>
              <a:avLst/>
              <a:gdLst/>
              <a:ahLst/>
              <a:cxnLst/>
              <a:rect r="r" b="b" t="t" l="l"/>
              <a:pathLst>
                <a:path h="358583" w="784910">
                  <a:moveTo>
                    <a:pt x="132487" y="0"/>
                  </a:moveTo>
                  <a:lnTo>
                    <a:pt x="652423" y="0"/>
                  </a:lnTo>
                  <a:cubicBezTo>
                    <a:pt x="725593" y="0"/>
                    <a:pt x="784910" y="59316"/>
                    <a:pt x="784910" y="132487"/>
                  </a:cubicBezTo>
                  <a:lnTo>
                    <a:pt x="784910" y="226096"/>
                  </a:lnTo>
                  <a:cubicBezTo>
                    <a:pt x="784910" y="299267"/>
                    <a:pt x="725593" y="358583"/>
                    <a:pt x="652423" y="358583"/>
                  </a:cubicBezTo>
                  <a:lnTo>
                    <a:pt x="132487" y="358583"/>
                  </a:lnTo>
                  <a:cubicBezTo>
                    <a:pt x="59316" y="358583"/>
                    <a:pt x="0" y="299267"/>
                    <a:pt x="0" y="226096"/>
                  </a:cubicBezTo>
                  <a:lnTo>
                    <a:pt x="0" y="132487"/>
                  </a:lnTo>
                  <a:cubicBezTo>
                    <a:pt x="0" y="59316"/>
                    <a:pt x="59316" y="0"/>
                    <a:pt x="132487" y="0"/>
                  </a:cubicBezTo>
                  <a:close/>
                </a:path>
              </a:pathLst>
            </a:custGeom>
            <a:solidFill>
              <a:srgbClr val="D9D9D9"/>
            </a:solidFill>
          </p:spPr>
        </p:sp>
        <p:sp>
          <p:nvSpPr>
            <p:cNvPr name="TextBox 11" id="11"/>
            <p:cNvSpPr txBox="true"/>
            <p:nvPr/>
          </p:nvSpPr>
          <p:spPr>
            <a:xfrm>
              <a:off x="0" y="-9525"/>
              <a:ext cx="812800" cy="822325"/>
            </a:xfrm>
            <a:prstGeom prst="rect">
              <a:avLst/>
            </a:prstGeom>
          </p:spPr>
          <p:txBody>
            <a:bodyPr anchor="ctr" rtlCol="false" tIns="50800" lIns="50800" bIns="50800" rIns="50800"/>
            <a:lstStyle/>
            <a:p>
              <a:pPr algn="ctr">
                <a:lnSpc>
                  <a:spcPts val="3000"/>
                </a:lnSpc>
              </a:pPr>
            </a:p>
          </p:txBody>
        </p:sp>
      </p:grpSp>
      <p:sp>
        <p:nvSpPr>
          <p:cNvPr name="AutoShape 12" id="12"/>
          <p:cNvSpPr/>
          <p:nvPr/>
        </p:nvSpPr>
        <p:spPr>
          <a:xfrm flipV="true">
            <a:off x="3537894" y="6157048"/>
            <a:ext cx="2748568" cy="2509618"/>
          </a:xfrm>
          <a:prstGeom prst="line">
            <a:avLst/>
          </a:prstGeom>
          <a:ln cap="flat" w="38100">
            <a:solidFill>
              <a:srgbClr val="FFFFFF"/>
            </a:solidFill>
            <a:prstDash val="solid"/>
            <a:headEnd type="none" len="sm" w="sm"/>
            <a:tailEnd type="triangle" len="med" w="lg"/>
          </a:ln>
        </p:spPr>
      </p:sp>
      <p:sp>
        <p:nvSpPr>
          <p:cNvPr name="AutoShape 13" id="13"/>
          <p:cNvSpPr/>
          <p:nvPr/>
        </p:nvSpPr>
        <p:spPr>
          <a:xfrm>
            <a:off x="3537392" y="2450492"/>
            <a:ext cx="2737625" cy="2057388"/>
          </a:xfrm>
          <a:prstGeom prst="line">
            <a:avLst/>
          </a:prstGeom>
          <a:ln cap="flat" w="38100">
            <a:solidFill>
              <a:srgbClr val="FFFFFF"/>
            </a:solidFill>
            <a:prstDash val="solid"/>
            <a:headEnd type="none" len="sm" w="sm"/>
            <a:tailEnd type="triangle" len="med" w="lg"/>
          </a:ln>
        </p:spPr>
      </p:sp>
      <p:sp>
        <p:nvSpPr>
          <p:cNvPr name="AutoShape 14" id="14"/>
          <p:cNvSpPr/>
          <p:nvPr/>
        </p:nvSpPr>
        <p:spPr>
          <a:xfrm flipV="true">
            <a:off x="3526110" y="5476301"/>
            <a:ext cx="2321494" cy="19050"/>
          </a:xfrm>
          <a:prstGeom prst="line">
            <a:avLst/>
          </a:prstGeom>
          <a:ln cap="flat" w="38100">
            <a:solidFill>
              <a:srgbClr val="FFFFFF"/>
            </a:solidFill>
            <a:prstDash val="solid"/>
            <a:headEnd type="none" len="sm" w="sm"/>
            <a:tailEnd type="triangle" len="med" w="lg"/>
          </a:ln>
        </p:spPr>
      </p:sp>
      <p:grpSp>
        <p:nvGrpSpPr>
          <p:cNvPr name="Group 15" id="15"/>
          <p:cNvGrpSpPr/>
          <p:nvPr/>
        </p:nvGrpSpPr>
        <p:grpSpPr>
          <a:xfrm rot="0">
            <a:off x="6019211" y="4776504"/>
            <a:ext cx="2980203" cy="1361495"/>
            <a:chOff x="0" y="0"/>
            <a:chExt cx="784909" cy="358583"/>
          </a:xfrm>
        </p:grpSpPr>
        <p:sp>
          <p:nvSpPr>
            <p:cNvPr name="Freeform 16" id="16"/>
            <p:cNvSpPr/>
            <p:nvPr/>
          </p:nvSpPr>
          <p:spPr>
            <a:xfrm flipH="false" flipV="false" rot="0">
              <a:off x="0" y="0"/>
              <a:ext cx="784910" cy="358583"/>
            </a:xfrm>
            <a:custGeom>
              <a:avLst/>
              <a:gdLst/>
              <a:ahLst/>
              <a:cxnLst/>
              <a:rect r="r" b="b" t="t" l="l"/>
              <a:pathLst>
                <a:path h="358583" w="784910">
                  <a:moveTo>
                    <a:pt x="132487" y="0"/>
                  </a:moveTo>
                  <a:lnTo>
                    <a:pt x="652423" y="0"/>
                  </a:lnTo>
                  <a:cubicBezTo>
                    <a:pt x="725593" y="0"/>
                    <a:pt x="784910" y="59316"/>
                    <a:pt x="784910" y="132487"/>
                  </a:cubicBezTo>
                  <a:lnTo>
                    <a:pt x="784910" y="226096"/>
                  </a:lnTo>
                  <a:cubicBezTo>
                    <a:pt x="784910" y="299267"/>
                    <a:pt x="725593" y="358583"/>
                    <a:pt x="652423" y="358583"/>
                  </a:cubicBezTo>
                  <a:lnTo>
                    <a:pt x="132487" y="358583"/>
                  </a:lnTo>
                  <a:cubicBezTo>
                    <a:pt x="59316" y="358583"/>
                    <a:pt x="0" y="299267"/>
                    <a:pt x="0" y="226096"/>
                  </a:cubicBezTo>
                  <a:lnTo>
                    <a:pt x="0" y="132487"/>
                  </a:lnTo>
                  <a:cubicBezTo>
                    <a:pt x="0" y="59316"/>
                    <a:pt x="59316" y="0"/>
                    <a:pt x="132487" y="0"/>
                  </a:cubicBezTo>
                  <a:close/>
                </a:path>
              </a:pathLst>
            </a:custGeom>
            <a:solidFill>
              <a:srgbClr val="D9D9D9"/>
            </a:solidFill>
          </p:spPr>
        </p:sp>
        <p:sp>
          <p:nvSpPr>
            <p:cNvPr name="TextBox 17" id="17"/>
            <p:cNvSpPr txBox="true"/>
            <p:nvPr/>
          </p:nvSpPr>
          <p:spPr>
            <a:xfrm>
              <a:off x="0" y="-9525"/>
              <a:ext cx="812800" cy="822325"/>
            </a:xfrm>
            <a:prstGeom prst="rect">
              <a:avLst/>
            </a:prstGeom>
          </p:spPr>
          <p:txBody>
            <a:bodyPr anchor="ctr" rtlCol="false" tIns="50800" lIns="50800" bIns="50800" rIns="50800"/>
            <a:lstStyle/>
            <a:p>
              <a:pPr algn="ctr">
                <a:lnSpc>
                  <a:spcPts val="3000"/>
                </a:lnSpc>
              </a:pPr>
            </a:p>
          </p:txBody>
        </p:sp>
      </p:grpSp>
      <p:sp>
        <p:nvSpPr>
          <p:cNvPr name="TextBox 18" id="18"/>
          <p:cNvSpPr txBox="true"/>
          <p:nvPr/>
        </p:nvSpPr>
        <p:spPr>
          <a:xfrm rot="0">
            <a:off x="865223" y="2191489"/>
            <a:ext cx="1993849" cy="1138107"/>
          </a:xfrm>
          <a:prstGeom prst="rect">
            <a:avLst/>
          </a:prstGeom>
        </p:spPr>
        <p:txBody>
          <a:bodyPr anchor="t" rtlCol="false" tIns="0" lIns="0" bIns="0" rIns="0">
            <a:spAutoFit/>
          </a:bodyPr>
          <a:lstStyle/>
          <a:p>
            <a:pPr algn="ctr">
              <a:lnSpc>
                <a:spcPts val="4521"/>
              </a:lnSpc>
            </a:pPr>
            <a:r>
              <a:rPr lang="en-US" sz="3229">
                <a:solidFill>
                  <a:srgbClr val="FF914D"/>
                </a:solidFill>
                <a:latin typeface="Lato Bold"/>
              </a:rPr>
              <a:t>DSCOVER</a:t>
            </a:r>
          </a:p>
          <a:p>
            <a:pPr algn="ctr">
              <a:lnSpc>
                <a:spcPts val="4521"/>
              </a:lnSpc>
            </a:pPr>
            <a:r>
              <a:rPr lang="en-US" sz="3229">
                <a:solidFill>
                  <a:srgbClr val="FF914D"/>
                </a:solidFill>
                <a:latin typeface="Lato Bold"/>
              </a:rPr>
              <a:t>Data</a:t>
            </a:r>
          </a:p>
        </p:txBody>
      </p:sp>
      <p:sp>
        <p:nvSpPr>
          <p:cNvPr name="TextBox 19" id="19"/>
          <p:cNvSpPr txBox="true"/>
          <p:nvPr/>
        </p:nvSpPr>
        <p:spPr>
          <a:xfrm rot="0">
            <a:off x="865223" y="8120193"/>
            <a:ext cx="1993849" cy="1138107"/>
          </a:xfrm>
          <a:prstGeom prst="rect">
            <a:avLst/>
          </a:prstGeom>
        </p:spPr>
        <p:txBody>
          <a:bodyPr anchor="t" rtlCol="false" tIns="0" lIns="0" bIns="0" rIns="0">
            <a:spAutoFit/>
          </a:bodyPr>
          <a:lstStyle/>
          <a:p>
            <a:pPr algn="ctr">
              <a:lnSpc>
                <a:spcPts val="4521"/>
              </a:lnSpc>
            </a:pPr>
            <a:r>
              <a:rPr lang="en-US" sz="3229">
                <a:solidFill>
                  <a:srgbClr val="FF914D"/>
                </a:solidFill>
                <a:latin typeface="Lato Bold"/>
              </a:rPr>
              <a:t>ACE</a:t>
            </a:r>
          </a:p>
          <a:p>
            <a:pPr algn="ctr">
              <a:lnSpc>
                <a:spcPts val="4521"/>
              </a:lnSpc>
            </a:pPr>
            <a:r>
              <a:rPr lang="en-US" sz="3229">
                <a:solidFill>
                  <a:srgbClr val="FF914D"/>
                </a:solidFill>
                <a:latin typeface="Lato Bold"/>
              </a:rPr>
              <a:t>Data</a:t>
            </a:r>
          </a:p>
        </p:txBody>
      </p:sp>
      <p:sp>
        <p:nvSpPr>
          <p:cNvPr name="TextBox 20" id="20"/>
          <p:cNvSpPr txBox="true"/>
          <p:nvPr/>
        </p:nvSpPr>
        <p:spPr>
          <a:xfrm rot="0">
            <a:off x="865223" y="4907247"/>
            <a:ext cx="1993849" cy="1138107"/>
          </a:xfrm>
          <a:prstGeom prst="rect">
            <a:avLst/>
          </a:prstGeom>
        </p:spPr>
        <p:txBody>
          <a:bodyPr anchor="t" rtlCol="false" tIns="0" lIns="0" bIns="0" rIns="0">
            <a:spAutoFit/>
          </a:bodyPr>
          <a:lstStyle/>
          <a:p>
            <a:pPr algn="ctr">
              <a:lnSpc>
                <a:spcPts val="4521"/>
              </a:lnSpc>
            </a:pPr>
            <a:r>
              <a:rPr lang="en-US" sz="3229">
                <a:solidFill>
                  <a:srgbClr val="FF914D"/>
                </a:solidFill>
                <a:latin typeface="Lato Bold"/>
              </a:rPr>
              <a:t>WIND</a:t>
            </a:r>
          </a:p>
          <a:p>
            <a:pPr algn="ctr">
              <a:lnSpc>
                <a:spcPts val="4521"/>
              </a:lnSpc>
            </a:pPr>
            <a:r>
              <a:rPr lang="en-US" sz="3229">
                <a:solidFill>
                  <a:srgbClr val="FF914D"/>
                </a:solidFill>
                <a:latin typeface="Lato Bold"/>
              </a:rPr>
              <a:t>Data</a:t>
            </a:r>
          </a:p>
        </p:txBody>
      </p:sp>
      <p:sp>
        <p:nvSpPr>
          <p:cNvPr name="TextBox 21" id="21"/>
          <p:cNvSpPr txBox="true"/>
          <p:nvPr/>
        </p:nvSpPr>
        <p:spPr>
          <a:xfrm rot="0">
            <a:off x="6259907" y="4854119"/>
            <a:ext cx="2512774" cy="1496134"/>
          </a:xfrm>
          <a:prstGeom prst="rect">
            <a:avLst/>
          </a:prstGeom>
        </p:spPr>
        <p:txBody>
          <a:bodyPr anchor="t" rtlCol="false" tIns="0" lIns="0" bIns="0" rIns="0">
            <a:spAutoFit/>
          </a:bodyPr>
          <a:lstStyle/>
          <a:p>
            <a:pPr algn="ctr">
              <a:lnSpc>
                <a:spcPts val="2969"/>
              </a:lnSpc>
            </a:pPr>
            <a:r>
              <a:rPr lang="en-US" sz="2120">
                <a:solidFill>
                  <a:srgbClr val="FF914D"/>
                </a:solidFill>
                <a:latin typeface="Lato Bold"/>
              </a:rPr>
              <a:t>MagRecon</a:t>
            </a:r>
          </a:p>
          <a:p>
            <a:pPr algn="ctr">
              <a:lnSpc>
                <a:spcPts val="2969"/>
              </a:lnSpc>
            </a:pPr>
            <a:r>
              <a:rPr lang="en-US" sz="2120">
                <a:solidFill>
                  <a:srgbClr val="FF914D"/>
                </a:solidFill>
                <a:latin typeface="Lato Bold"/>
              </a:rPr>
              <a:t>Program (Averaging and Filtering)</a:t>
            </a:r>
          </a:p>
          <a:p>
            <a:pPr algn="ctr">
              <a:lnSpc>
                <a:spcPts val="2969"/>
              </a:lnSpc>
            </a:pPr>
          </a:p>
        </p:txBody>
      </p:sp>
      <p:sp>
        <p:nvSpPr>
          <p:cNvPr name="AutoShape 22" id="22"/>
          <p:cNvSpPr/>
          <p:nvPr/>
        </p:nvSpPr>
        <p:spPr>
          <a:xfrm flipV="true">
            <a:off x="9144156" y="5438201"/>
            <a:ext cx="1504576" cy="1"/>
          </a:xfrm>
          <a:prstGeom prst="line">
            <a:avLst/>
          </a:prstGeom>
          <a:ln cap="flat" w="38100">
            <a:solidFill>
              <a:srgbClr val="FFFFFF"/>
            </a:solidFill>
            <a:prstDash val="solid"/>
            <a:headEnd type="none" len="sm" w="sm"/>
            <a:tailEnd type="triangle" len="med" w="lg"/>
          </a:ln>
        </p:spPr>
      </p:sp>
      <p:grpSp>
        <p:nvGrpSpPr>
          <p:cNvPr name="Group 23" id="23"/>
          <p:cNvGrpSpPr/>
          <p:nvPr/>
        </p:nvGrpSpPr>
        <p:grpSpPr>
          <a:xfrm rot="0">
            <a:off x="10912789" y="4738404"/>
            <a:ext cx="2980203" cy="1361495"/>
            <a:chOff x="0" y="0"/>
            <a:chExt cx="784909" cy="358583"/>
          </a:xfrm>
        </p:grpSpPr>
        <p:sp>
          <p:nvSpPr>
            <p:cNvPr name="Freeform 24" id="24"/>
            <p:cNvSpPr/>
            <p:nvPr/>
          </p:nvSpPr>
          <p:spPr>
            <a:xfrm flipH="false" flipV="false" rot="0">
              <a:off x="0" y="0"/>
              <a:ext cx="784910" cy="358583"/>
            </a:xfrm>
            <a:custGeom>
              <a:avLst/>
              <a:gdLst/>
              <a:ahLst/>
              <a:cxnLst/>
              <a:rect r="r" b="b" t="t" l="l"/>
              <a:pathLst>
                <a:path h="358583" w="784910">
                  <a:moveTo>
                    <a:pt x="132487" y="0"/>
                  </a:moveTo>
                  <a:lnTo>
                    <a:pt x="652423" y="0"/>
                  </a:lnTo>
                  <a:cubicBezTo>
                    <a:pt x="725593" y="0"/>
                    <a:pt x="784910" y="59316"/>
                    <a:pt x="784910" y="132487"/>
                  </a:cubicBezTo>
                  <a:lnTo>
                    <a:pt x="784910" y="226096"/>
                  </a:lnTo>
                  <a:cubicBezTo>
                    <a:pt x="784910" y="299267"/>
                    <a:pt x="725593" y="358583"/>
                    <a:pt x="652423" y="358583"/>
                  </a:cubicBezTo>
                  <a:lnTo>
                    <a:pt x="132487" y="358583"/>
                  </a:lnTo>
                  <a:cubicBezTo>
                    <a:pt x="59316" y="358583"/>
                    <a:pt x="0" y="299267"/>
                    <a:pt x="0" y="226096"/>
                  </a:cubicBezTo>
                  <a:lnTo>
                    <a:pt x="0" y="132487"/>
                  </a:lnTo>
                  <a:cubicBezTo>
                    <a:pt x="0" y="59316"/>
                    <a:pt x="59316" y="0"/>
                    <a:pt x="132487" y="0"/>
                  </a:cubicBezTo>
                  <a:close/>
                </a:path>
              </a:pathLst>
            </a:custGeom>
            <a:solidFill>
              <a:srgbClr val="D9D9D9"/>
            </a:solidFill>
          </p:spPr>
        </p:sp>
        <p:sp>
          <p:nvSpPr>
            <p:cNvPr name="TextBox 25" id="25"/>
            <p:cNvSpPr txBox="true"/>
            <p:nvPr/>
          </p:nvSpPr>
          <p:spPr>
            <a:xfrm>
              <a:off x="0" y="-9525"/>
              <a:ext cx="812800" cy="822325"/>
            </a:xfrm>
            <a:prstGeom prst="rect">
              <a:avLst/>
            </a:prstGeom>
          </p:spPr>
          <p:txBody>
            <a:bodyPr anchor="ctr" rtlCol="false" tIns="50800" lIns="50800" bIns="50800" rIns="50800"/>
            <a:lstStyle/>
            <a:p>
              <a:pPr algn="ctr">
                <a:lnSpc>
                  <a:spcPts val="3000"/>
                </a:lnSpc>
              </a:pPr>
            </a:p>
          </p:txBody>
        </p:sp>
      </p:grpSp>
      <p:sp>
        <p:nvSpPr>
          <p:cNvPr name="AutoShape 26" id="26"/>
          <p:cNvSpPr/>
          <p:nvPr/>
        </p:nvSpPr>
        <p:spPr>
          <a:xfrm flipV="true">
            <a:off x="13892992" y="5457252"/>
            <a:ext cx="1717921" cy="12"/>
          </a:xfrm>
          <a:prstGeom prst="line">
            <a:avLst/>
          </a:prstGeom>
          <a:ln cap="flat" w="38100">
            <a:solidFill>
              <a:srgbClr val="FFFFFF"/>
            </a:solidFill>
            <a:prstDash val="solid"/>
            <a:headEnd type="none" len="sm" w="sm"/>
            <a:tailEnd type="triangle" len="med" w="lg"/>
          </a:ln>
        </p:spPr>
      </p:sp>
      <p:sp>
        <p:nvSpPr>
          <p:cNvPr name="TextBox 27" id="27"/>
          <p:cNvSpPr txBox="true"/>
          <p:nvPr/>
        </p:nvSpPr>
        <p:spPr>
          <a:xfrm rot="0">
            <a:off x="11191657" y="4854119"/>
            <a:ext cx="2459031" cy="1496134"/>
          </a:xfrm>
          <a:prstGeom prst="rect">
            <a:avLst/>
          </a:prstGeom>
        </p:spPr>
        <p:txBody>
          <a:bodyPr anchor="t" rtlCol="false" tIns="0" lIns="0" bIns="0" rIns="0">
            <a:spAutoFit/>
          </a:bodyPr>
          <a:lstStyle/>
          <a:p>
            <a:pPr algn="ctr">
              <a:lnSpc>
                <a:spcPts val="2969"/>
              </a:lnSpc>
            </a:pPr>
            <a:r>
              <a:rPr lang="en-US" sz="2120">
                <a:solidFill>
                  <a:srgbClr val="FF914D"/>
                </a:solidFill>
                <a:latin typeface="Lato Bold"/>
              </a:rPr>
              <a:t>MagRecon</a:t>
            </a:r>
          </a:p>
          <a:p>
            <a:pPr algn="ctr">
              <a:lnSpc>
                <a:spcPts val="2969"/>
              </a:lnSpc>
            </a:pPr>
            <a:r>
              <a:rPr lang="en-US" sz="2120">
                <a:solidFill>
                  <a:srgbClr val="FF914D"/>
                </a:solidFill>
                <a:latin typeface="Lato Bold"/>
              </a:rPr>
              <a:t>Program (Data Processing)</a:t>
            </a:r>
          </a:p>
          <a:p>
            <a:pPr algn="ctr">
              <a:lnSpc>
                <a:spcPts val="2969"/>
              </a:lnSpc>
            </a:pPr>
          </a:p>
        </p:txBody>
      </p:sp>
      <p:sp>
        <p:nvSpPr>
          <p:cNvPr name="TextBox 28" id="28"/>
          <p:cNvSpPr txBox="true"/>
          <p:nvPr/>
        </p:nvSpPr>
        <p:spPr>
          <a:xfrm rot="0">
            <a:off x="14262022" y="5048250"/>
            <a:ext cx="4933665" cy="806362"/>
          </a:xfrm>
          <a:prstGeom prst="rect">
            <a:avLst/>
          </a:prstGeom>
        </p:spPr>
        <p:txBody>
          <a:bodyPr anchor="t" rtlCol="false" tIns="0" lIns="0" bIns="0" rIns="0">
            <a:spAutoFit/>
          </a:bodyPr>
          <a:lstStyle/>
          <a:p>
            <a:pPr algn="ctr">
              <a:lnSpc>
                <a:spcPts val="6563"/>
              </a:lnSpc>
            </a:pPr>
            <a:r>
              <a:rPr lang="en-US" sz="4687">
                <a:solidFill>
                  <a:srgbClr val="FF914D"/>
                </a:solidFill>
                <a:latin typeface="Lato Bold"/>
              </a:rPr>
              <a:t>Results</a:t>
            </a:r>
          </a:p>
        </p:txBody>
      </p:sp>
      <p:sp>
        <p:nvSpPr>
          <p:cNvPr name="TextBox 29" id="29"/>
          <p:cNvSpPr txBox="true"/>
          <p:nvPr/>
        </p:nvSpPr>
        <p:spPr>
          <a:xfrm rot="0">
            <a:off x="6635307" y="7206576"/>
            <a:ext cx="11107709" cy="2851663"/>
          </a:xfrm>
          <a:prstGeom prst="rect">
            <a:avLst/>
          </a:prstGeom>
        </p:spPr>
        <p:txBody>
          <a:bodyPr anchor="t" rtlCol="false" tIns="0" lIns="0" bIns="0" rIns="0">
            <a:spAutoFit/>
          </a:bodyPr>
          <a:lstStyle/>
          <a:p>
            <a:pPr>
              <a:lnSpc>
                <a:spcPts val="4521"/>
              </a:lnSpc>
            </a:pPr>
            <a:r>
              <a:rPr lang="en-US" sz="3229">
                <a:solidFill>
                  <a:srgbClr val="D9D9D9"/>
                </a:solidFill>
                <a:latin typeface="Lato Bold"/>
              </a:rPr>
              <a:t>Data from three spacecraft were used in this project. After filtering non-useful/wrong data, the averaged data from different spacecraft are being used in the program whenever possible. Then the program analyzes the data and gives the final results.</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545454"/>
        </a:solidFill>
      </p:bgPr>
    </p:bg>
    <p:spTree>
      <p:nvGrpSpPr>
        <p:cNvPr id="1" name=""/>
        <p:cNvGrpSpPr/>
        <p:nvPr/>
      </p:nvGrpSpPr>
      <p:grpSpPr>
        <a:xfrm>
          <a:off x="0" y="0"/>
          <a:ext cx="0" cy="0"/>
          <a:chOff x="0" y="0"/>
          <a:chExt cx="0" cy="0"/>
        </a:xfrm>
      </p:grpSpPr>
      <p:sp>
        <p:nvSpPr>
          <p:cNvPr name="TextBox 2" id="2"/>
          <p:cNvSpPr txBox="true"/>
          <p:nvPr/>
        </p:nvSpPr>
        <p:spPr>
          <a:xfrm rot="0">
            <a:off x="1028700" y="1234814"/>
            <a:ext cx="16230600" cy="2466975"/>
          </a:xfrm>
          <a:prstGeom prst="rect">
            <a:avLst/>
          </a:prstGeom>
        </p:spPr>
        <p:txBody>
          <a:bodyPr anchor="t" rtlCol="false" tIns="0" lIns="0" bIns="0" rIns="0">
            <a:spAutoFit/>
          </a:bodyPr>
          <a:lstStyle/>
          <a:p>
            <a:pPr algn="just">
              <a:lnSpc>
                <a:spcPts val="3240"/>
              </a:lnSpc>
              <a:spcBef>
                <a:spcPct val="0"/>
              </a:spcBef>
            </a:pPr>
            <a:r>
              <a:rPr lang="en-US" sz="2700" spc="459">
                <a:solidFill>
                  <a:srgbClr val="FFFFFF"/>
                </a:solidFill>
                <a:latin typeface="Lato Bold"/>
              </a:rPr>
              <a:t>Following our analysis of data from the solar flare events, we have concluded that a minimum threshold of 10 nT (nanoteslas) change in 15 minutes is required to evaluate if a magnetic reconnection has happened or not. Our experimentation has illustrated that magnetic interactions manifest most prominently when the z-axis magnetic field alteration exceeds the aforementioned threshold.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545454"/>
        </a:solidFill>
      </p:bgPr>
    </p:bg>
    <p:spTree>
      <p:nvGrpSpPr>
        <p:cNvPr id="1" name=""/>
        <p:cNvGrpSpPr/>
        <p:nvPr/>
      </p:nvGrpSpPr>
      <p:grpSpPr>
        <a:xfrm>
          <a:off x="0" y="0"/>
          <a:ext cx="0" cy="0"/>
          <a:chOff x="0" y="0"/>
          <a:chExt cx="0" cy="0"/>
        </a:xfrm>
      </p:grpSpPr>
      <p:sp>
        <p:nvSpPr>
          <p:cNvPr name="Freeform 2" id="2"/>
          <p:cNvSpPr/>
          <p:nvPr/>
        </p:nvSpPr>
        <p:spPr>
          <a:xfrm flipH="false" flipV="false" rot="0">
            <a:off x="406061" y="1860267"/>
            <a:ext cx="8106924" cy="6566466"/>
          </a:xfrm>
          <a:custGeom>
            <a:avLst/>
            <a:gdLst/>
            <a:ahLst/>
            <a:cxnLst/>
            <a:rect r="r" b="b" t="t" l="l"/>
            <a:pathLst>
              <a:path h="6566466" w="8106924">
                <a:moveTo>
                  <a:pt x="0" y="0"/>
                </a:moveTo>
                <a:lnTo>
                  <a:pt x="8106924" y="0"/>
                </a:lnTo>
                <a:lnTo>
                  <a:pt x="8106924" y="6566466"/>
                </a:lnTo>
                <a:lnTo>
                  <a:pt x="0" y="6566466"/>
                </a:lnTo>
                <a:lnTo>
                  <a:pt x="0" y="0"/>
                </a:lnTo>
                <a:close/>
              </a:path>
            </a:pathLst>
          </a:custGeom>
          <a:blipFill>
            <a:blip r:embed="rId2"/>
            <a:stretch>
              <a:fillRect l="0" t="0" r="0" b="0"/>
            </a:stretch>
          </a:blipFill>
        </p:spPr>
      </p:sp>
      <p:sp>
        <p:nvSpPr>
          <p:cNvPr name="Freeform 3" id="3"/>
          <p:cNvSpPr/>
          <p:nvPr/>
        </p:nvSpPr>
        <p:spPr>
          <a:xfrm flipH="false" flipV="false" rot="0">
            <a:off x="8811254" y="2180267"/>
            <a:ext cx="9311965" cy="5549825"/>
          </a:xfrm>
          <a:custGeom>
            <a:avLst/>
            <a:gdLst/>
            <a:ahLst/>
            <a:cxnLst/>
            <a:rect r="r" b="b" t="t" l="l"/>
            <a:pathLst>
              <a:path h="5549825" w="9311965">
                <a:moveTo>
                  <a:pt x="0" y="0"/>
                </a:moveTo>
                <a:lnTo>
                  <a:pt x="9311965" y="0"/>
                </a:lnTo>
                <a:lnTo>
                  <a:pt x="9311965" y="5549825"/>
                </a:lnTo>
                <a:lnTo>
                  <a:pt x="0" y="5549825"/>
                </a:lnTo>
                <a:lnTo>
                  <a:pt x="0" y="0"/>
                </a:lnTo>
                <a:close/>
              </a:path>
            </a:pathLst>
          </a:custGeom>
          <a:blipFill>
            <a:blip r:embed="rId3"/>
            <a:stretch>
              <a:fillRect l="0" t="0" r="0" b="0"/>
            </a:stretch>
          </a:blipFill>
        </p:spPr>
      </p:sp>
      <p:sp>
        <p:nvSpPr>
          <p:cNvPr name="TextBox 4" id="4"/>
          <p:cNvSpPr txBox="true"/>
          <p:nvPr/>
        </p:nvSpPr>
        <p:spPr>
          <a:xfrm rot="0">
            <a:off x="1740336" y="533400"/>
            <a:ext cx="14807328" cy="981075"/>
          </a:xfrm>
          <a:prstGeom prst="rect">
            <a:avLst/>
          </a:prstGeom>
        </p:spPr>
        <p:txBody>
          <a:bodyPr anchor="t" rtlCol="false" tIns="0" lIns="0" bIns="0" rIns="0">
            <a:spAutoFit/>
          </a:bodyPr>
          <a:lstStyle/>
          <a:p>
            <a:pPr algn="ctr">
              <a:lnSpc>
                <a:spcPts val="3840"/>
              </a:lnSpc>
            </a:pPr>
            <a:r>
              <a:rPr lang="en-US" sz="3200" spc="544">
                <a:solidFill>
                  <a:srgbClr val="FFFFFF"/>
                </a:solidFill>
                <a:latin typeface="Lato Bold"/>
              </a:rPr>
              <a:t>DATA ANALYSED ON THE Z-AXIS AND SPACECRAFT DATAS</a:t>
            </a:r>
          </a:p>
          <a:p>
            <a:pPr algn="ctr">
              <a:lnSpc>
                <a:spcPts val="3840"/>
              </a:lnSpc>
              <a:spcBef>
                <a:spcPct val="0"/>
              </a:spcBef>
            </a:pPr>
            <a:r>
              <a:rPr lang="en-US" sz="3200" spc="544">
                <a:solidFill>
                  <a:srgbClr val="FFFFFF"/>
                </a:solidFill>
                <a:latin typeface="Lato Bold"/>
              </a:rPr>
              <a:t>(SEPTEMBER 2017, X8.2 CLASS SOLAR FLARE)¹ </a:t>
            </a:r>
          </a:p>
        </p:txBody>
      </p:sp>
      <p:sp>
        <p:nvSpPr>
          <p:cNvPr name="TextBox 5" id="5"/>
          <p:cNvSpPr txBox="true"/>
          <p:nvPr/>
        </p:nvSpPr>
        <p:spPr>
          <a:xfrm rot="0">
            <a:off x="0" y="9646185"/>
            <a:ext cx="18288000" cy="466725"/>
          </a:xfrm>
          <a:prstGeom prst="rect">
            <a:avLst/>
          </a:prstGeom>
        </p:spPr>
        <p:txBody>
          <a:bodyPr anchor="t" rtlCol="false" tIns="0" lIns="0" bIns="0" rIns="0">
            <a:spAutoFit/>
          </a:bodyPr>
          <a:lstStyle/>
          <a:p>
            <a:pPr algn="ctr">
              <a:lnSpc>
                <a:spcPts val="1800"/>
              </a:lnSpc>
              <a:spcBef>
                <a:spcPct val="0"/>
              </a:spcBef>
            </a:pPr>
            <a:r>
              <a:rPr lang="en-US" sz="1500" spc="255">
                <a:solidFill>
                  <a:srgbClr val="FFFFFF"/>
                </a:solidFill>
                <a:latin typeface="Lato Bold"/>
              </a:rPr>
              <a:t>1: Zhu, B., Liu, Y. D., Kwon, R. Y., Jin, M., Lee, L. C., &amp; Xu, X. (2021). Shock properties and associated characteristics of solar energetic particles in the 2017 September 10 ground-level enhancement event. The Astrophysical Journal, 921(1), 26.</a:t>
            </a:r>
          </a:p>
        </p:txBody>
      </p:sp>
      <p:sp>
        <p:nvSpPr>
          <p:cNvPr name="TextBox 6" id="6"/>
          <p:cNvSpPr txBox="true"/>
          <p:nvPr/>
        </p:nvSpPr>
        <p:spPr>
          <a:xfrm rot="0">
            <a:off x="0" y="8760108"/>
            <a:ext cx="9368955" cy="790575"/>
          </a:xfrm>
          <a:prstGeom prst="rect">
            <a:avLst/>
          </a:prstGeom>
        </p:spPr>
        <p:txBody>
          <a:bodyPr anchor="t" rtlCol="false" tIns="0" lIns="0" bIns="0" rIns="0">
            <a:spAutoFit/>
          </a:bodyPr>
          <a:lstStyle/>
          <a:p>
            <a:pPr algn="ctr">
              <a:lnSpc>
                <a:spcPts val="3120"/>
              </a:lnSpc>
              <a:spcBef>
                <a:spcPct val="0"/>
              </a:spcBef>
            </a:pPr>
            <a:r>
              <a:rPr lang="en-US" sz="2600" spc="442">
                <a:solidFill>
                  <a:srgbClr val="FFFFFF"/>
                </a:solidFill>
                <a:latin typeface="Lato Bold"/>
              </a:rPr>
              <a:t>OMNIWEB PLUS RESULTS BETWEEN 01.09.2017 - 01.10.2017</a:t>
            </a:r>
          </a:p>
        </p:txBody>
      </p:sp>
      <p:sp>
        <p:nvSpPr>
          <p:cNvPr name="TextBox 7" id="7"/>
          <p:cNvSpPr txBox="true"/>
          <p:nvPr/>
        </p:nvSpPr>
        <p:spPr>
          <a:xfrm rot="0">
            <a:off x="9368955" y="8417208"/>
            <a:ext cx="8919045" cy="1181100"/>
          </a:xfrm>
          <a:prstGeom prst="rect">
            <a:avLst/>
          </a:prstGeom>
        </p:spPr>
        <p:txBody>
          <a:bodyPr anchor="t" rtlCol="false" tIns="0" lIns="0" bIns="0" rIns="0">
            <a:spAutoFit/>
          </a:bodyPr>
          <a:lstStyle/>
          <a:p>
            <a:pPr algn="ctr">
              <a:lnSpc>
                <a:spcPts val="3120"/>
              </a:lnSpc>
            </a:pPr>
            <a:r>
              <a:rPr lang="en-US" sz="2600" spc="442">
                <a:solidFill>
                  <a:srgbClr val="FFFFFF"/>
                </a:solidFill>
                <a:latin typeface="Lato Bold"/>
              </a:rPr>
              <a:t>ANALYSE RESULTS BETWEEN </a:t>
            </a:r>
          </a:p>
          <a:p>
            <a:pPr algn="ctr">
              <a:lnSpc>
                <a:spcPts val="3120"/>
              </a:lnSpc>
              <a:spcBef>
                <a:spcPct val="0"/>
              </a:spcBef>
            </a:pPr>
            <a:r>
              <a:rPr lang="en-US" sz="2600" spc="442">
                <a:solidFill>
                  <a:srgbClr val="FFFFFF"/>
                </a:solidFill>
                <a:latin typeface="Lato Bold"/>
              </a:rPr>
              <a:t>01.09.2017 - 01.10.2017 (MERGED SPACECRAFT DATA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545454"/>
        </a:solidFill>
      </p:bgPr>
    </p:bg>
    <p:spTree>
      <p:nvGrpSpPr>
        <p:cNvPr id="1" name=""/>
        <p:cNvGrpSpPr/>
        <p:nvPr/>
      </p:nvGrpSpPr>
      <p:grpSpPr>
        <a:xfrm>
          <a:off x="0" y="0"/>
          <a:ext cx="0" cy="0"/>
          <a:chOff x="0" y="0"/>
          <a:chExt cx="0" cy="0"/>
        </a:xfrm>
      </p:grpSpPr>
      <p:sp>
        <p:nvSpPr>
          <p:cNvPr name="Freeform 2" id="2"/>
          <p:cNvSpPr/>
          <p:nvPr/>
        </p:nvSpPr>
        <p:spPr>
          <a:xfrm flipH="false" flipV="false" rot="0">
            <a:off x="487389" y="1548710"/>
            <a:ext cx="8038428" cy="6577537"/>
          </a:xfrm>
          <a:custGeom>
            <a:avLst/>
            <a:gdLst/>
            <a:ahLst/>
            <a:cxnLst/>
            <a:rect r="r" b="b" t="t" l="l"/>
            <a:pathLst>
              <a:path h="6577537" w="8038428">
                <a:moveTo>
                  <a:pt x="0" y="0"/>
                </a:moveTo>
                <a:lnTo>
                  <a:pt x="8038428" y="0"/>
                </a:lnTo>
                <a:lnTo>
                  <a:pt x="8038428" y="6577537"/>
                </a:lnTo>
                <a:lnTo>
                  <a:pt x="0" y="6577537"/>
                </a:lnTo>
                <a:lnTo>
                  <a:pt x="0" y="0"/>
                </a:lnTo>
                <a:close/>
              </a:path>
            </a:pathLst>
          </a:custGeom>
          <a:blipFill>
            <a:blip r:embed="rId2"/>
            <a:stretch>
              <a:fillRect l="0" t="0" r="0" b="0"/>
            </a:stretch>
          </a:blipFill>
        </p:spPr>
      </p:sp>
      <p:sp>
        <p:nvSpPr>
          <p:cNvPr name="Freeform 3" id="3"/>
          <p:cNvSpPr/>
          <p:nvPr/>
        </p:nvSpPr>
        <p:spPr>
          <a:xfrm flipH="false" flipV="false" rot="0">
            <a:off x="8874816" y="1548710"/>
            <a:ext cx="8384484" cy="5697150"/>
          </a:xfrm>
          <a:custGeom>
            <a:avLst/>
            <a:gdLst/>
            <a:ahLst/>
            <a:cxnLst/>
            <a:rect r="r" b="b" t="t" l="l"/>
            <a:pathLst>
              <a:path h="5697150" w="8384484">
                <a:moveTo>
                  <a:pt x="0" y="0"/>
                </a:moveTo>
                <a:lnTo>
                  <a:pt x="8384484" y="0"/>
                </a:lnTo>
                <a:lnTo>
                  <a:pt x="8384484" y="5697150"/>
                </a:lnTo>
                <a:lnTo>
                  <a:pt x="0" y="5697150"/>
                </a:lnTo>
                <a:lnTo>
                  <a:pt x="0" y="0"/>
                </a:lnTo>
                <a:close/>
              </a:path>
            </a:pathLst>
          </a:custGeom>
          <a:blipFill>
            <a:blip r:embed="rId3"/>
            <a:stretch>
              <a:fillRect l="0" t="0" r="0" b="0"/>
            </a:stretch>
          </a:blipFill>
        </p:spPr>
      </p:sp>
      <p:sp>
        <p:nvSpPr>
          <p:cNvPr name="TextBox 4" id="4"/>
          <p:cNvSpPr txBox="true"/>
          <p:nvPr/>
        </p:nvSpPr>
        <p:spPr>
          <a:xfrm rot="0">
            <a:off x="0" y="285619"/>
            <a:ext cx="18288000" cy="981075"/>
          </a:xfrm>
          <a:prstGeom prst="rect">
            <a:avLst/>
          </a:prstGeom>
        </p:spPr>
        <p:txBody>
          <a:bodyPr anchor="t" rtlCol="false" tIns="0" lIns="0" bIns="0" rIns="0">
            <a:spAutoFit/>
          </a:bodyPr>
          <a:lstStyle/>
          <a:p>
            <a:pPr algn="ctr">
              <a:lnSpc>
                <a:spcPts val="3840"/>
              </a:lnSpc>
            </a:pPr>
            <a:r>
              <a:rPr lang="en-US" sz="3200" spc="544">
                <a:solidFill>
                  <a:srgbClr val="FFFFFF"/>
                </a:solidFill>
                <a:latin typeface="Lato Bold"/>
              </a:rPr>
              <a:t>DATA ANALYSED ON THE Z-AXIS AND SPACECRAFT DATAS</a:t>
            </a:r>
          </a:p>
          <a:p>
            <a:pPr algn="ctr">
              <a:lnSpc>
                <a:spcPts val="3840"/>
              </a:lnSpc>
              <a:spcBef>
                <a:spcPct val="0"/>
              </a:spcBef>
            </a:pPr>
            <a:r>
              <a:rPr lang="en-US" sz="3200" spc="544">
                <a:solidFill>
                  <a:srgbClr val="FFFFFF"/>
                </a:solidFill>
                <a:latin typeface="Lato Bold"/>
              </a:rPr>
              <a:t>(APRIL 2001, BIGGEST SOLAR X-RAY FLARE ON RECORD - X20)¹¯² </a:t>
            </a:r>
          </a:p>
        </p:txBody>
      </p:sp>
      <p:sp>
        <p:nvSpPr>
          <p:cNvPr name="TextBox 5" id="5"/>
          <p:cNvSpPr txBox="true"/>
          <p:nvPr/>
        </p:nvSpPr>
        <p:spPr>
          <a:xfrm rot="0">
            <a:off x="243694" y="9248775"/>
            <a:ext cx="17800611" cy="809625"/>
          </a:xfrm>
          <a:prstGeom prst="rect">
            <a:avLst/>
          </a:prstGeom>
        </p:spPr>
        <p:txBody>
          <a:bodyPr anchor="t" rtlCol="false" tIns="0" lIns="0" bIns="0" rIns="0">
            <a:spAutoFit/>
          </a:bodyPr>
          <a:lstStyle/>
          <a:p>
            <a:pPr algn="ctr">
              <a:lnSpc>
                <a:spcPts val="2160"/>
              </a:lnSpc>
            </a:pPr>
            <a:r>
              <a:rPr lang="en-US" sz="1800" spc="306">
                <a:solidFill>
                  <a:srgbClr val="FFFFFF"/>
                </a:solidFill>
                <a:latin typeface="Lato Bold"/>
              </a:rPr>
              <a:t>1: Katamzi‐Joseph, Z. T., Habarulema, J. B., &amp; Hernández‐Pajares, M. (2017). Midlatitude postsunset plasma bubbles observed over Europe during intense storms in April 2000 and 2001. </a:t>
            </a:r>
            <a:r>
              <a:rPr lang="en-US" sz="1800" spc="306">
                <a:solidFill>
                  <a:srgbClr val="FFFFFF"/>
                </a:solidFill>
                <a:latin typeface="Lato Bold"/>
              </a:rPr>
              <a:t>Space Weather, 15(9), 1177-1190.</a:t>
            </a:r>
          </a:p>
          <a:p>
            <a:pPr algn="ctr">
              <a:lnSpc>
                <a:spcPts val="2160"/>
              </a:lnSpc>
              <a:spcBef>
                <a:spcPct val="0"/>
              </a:spcBef>
            </a:pPr>
            <a:r>
              <a:rPr lang="en-US" sz="1800" spc="306">
                <a:solidFill>
                  <a:srgbClr val="FFFFFF"/>
                </a:solidFill>
                <a:latin typeface="Lato Bold"/>
              </a:rPr>
              <a:t>2: https://soho.nascom.nasa.gov/hotshots/X17/</a:t>
            </a:r>
          </a:p>
        </p:txBody>
      </p:sp>
      <p:sp>
        <p:nvSpPr>
          <p:cNvPr name="TextBox 6" id="6"/>
          <p:cNvSpPr txBox="true"/>
          <p:nvPr/>
        </p:nvSpPr>
        <p:spPr>
          <a:xfrm rot="0">
            <a:off x="1028700" y="8301749"/>
            <a:ext cx="7135654" cy="771525"/>
          </a:xfrm>
          <a:prstGeom prst="rect">
            <a:avLst/>
          </a:prstGeom>
        </p:spPr>
        <p:txBody>
          <a:bodyPr anchor="t" rtlCol="false" tIns="0" lIns="0" bIns="0" rIns="0">
            <a:spAutoFit/>
          </a:bodyPr>
          <a:lstStyle/>
          <a:p>
            <a:pPr algn="ctr">
              <a:lnSpc>
                <a:spcPts val="3000"/>
              </a:lnSpc>
            </a:pPr>
            <a:r>
              <a:rPr lang="en-US" sz="2500" spc="425">
                <a:solidFill>
                  <a:srgbClr val="FFFFFF"/>
                </a:solidFill>
                <a:latin typeface="Lato Bold"/>
              </a:rPr>
              <a:t>OMNIWEB PLUS RESULTS BETWEEN </a:t>
            </a:r>
          </a:p>
          <a:p>
            <a:pPr algn="ctr">
              <a:lnSpc>
                <a:spcPts val="3000"/>
              </a:lnSpc>
              <a:spcBef>
                <a:spcPct val="0"/>
              </a:spcBef>
            </a:pPr>
            <a:r>
              <a:rPr lang="en-US" sz="2500" spc="425">
                <a:solidFill>
                  <a:srgbClr val="FFFFFF"/>
                </a:solidFill>
                <a:latin typeface="Lato Bold"/>
              </a:rPr>
              <a:t>01.04.2001 - 01.05.2001</a:t>
            </a:r>
          </a:p>
        </p:txBody>
      </p:sp>
      <p:sp>
        <p:nvSpPr>
          <p:cNvPr name="TextBox 7" id="7"/>
          <p:cNvSpPr txBox="true"/>
          <p:nvPr/>
        </p:nvSpPr>
        <p:spPr>
          <a:xfrm rot="0">
            <a:off x="10319573" y="7920749"/>
            <a:ext cx="5807571" cy="1152525"/>
          </a:xfrm>
          <a:prstGeom prst="rect">
            <a:avLst/>
          </a:prstGeom>
        </p:spPr>
        <p:txBody>
          <a:bodyPr anchor="t" rtlCol="false" tIns="0" lIns="0" bIns="0" rIns="0">
            <a:spAutoFit/>
          </a:bodyPr>
          <a:lstStyle/>
          <a:p>
            <a:pPr algn="ctr">
              <a:lnSpc>
                <a:spcPts val="3000"/>
              </a:lnSpc>
            </a:pPr>
            <a:r>
              <a:rPr lang="en-US" sz="2500" spc="425">
                <a:solidFill>
                  <a:srgbClr val="FFFFFF"/>
                </a:solidFill>
                <a:latin typeface="Lato Bold"/>
              </a:rPr>
              <a:t>ANALYSE RESULTS BETWEEN </a:t>
            </a:r>
          </a:p>
          <a:p>
            <a:pPr algn="ctr">
              <a:lnSpc>
                <a:spcPts val="3000"/>
              </a:lnSpc>
            </a:pPr>
            <a:r>
              <a:rPr lang="en-US" sz="2500" spc="425">
                <a:solidFill>
                  <a:srgbClr val="FFFFFF"/>
                </a:solidFill>
                <a:latin typeface="Lato Bold"/>
              </a:rPr>
              <a:t>01.04.2001 - 01.05.2001</a:t>
            </a:r>
          </a:p>
          <a:p>
            <a:pPr algn="ctr">
              <a:lnSpc>
                <a:spcPts val="3000"/>
              </a:lnSpc>
              <a:spcBef>
                <a:spcPct val="0"/>
              </a:spcBef>
            </a:pPr>
            <a:r>
              <a:rPr lang="en-US" sz="2500" spc="425">
                <a:solidFill>
                  <a:srgbClr val="FFFFFF"/>
                </a:solidFill>
                <a:latin typeface="Lato Bold"/>
              </a:rPr>
              <a:t>(ACE AND WIND DATA)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DAFwrIO-F_g</dc:identifier>
  <dcterms:modified xsi:type="dcterms:W3CDTF">2011-08-01T06:04:30Z</dcterms:modified>
  <cp:revision>1</cp:revision>
  <dc:title>Magnetic Reconnection</dc:title>
</cp:coreProperties>
</file>